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BB4D16-3AF9-446F-99D5-A32AB06B17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978FFE-B686-48B8-8D14-A76BE15C2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949B7C-6043-4488-94C7-121ADA97A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3D4F-628C-49B6-AD86-E039AB8681E1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B79A4D-093E-4D5A-BB85-ED2E5D003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6E2CAC-2CC1-4072-9C80-8DA7DD07F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F628A-40B7-4EFA-B46A-3789600731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357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52D5E9-2754-4E3B-81AF-B88050501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152D093-1CC5-48E7-B09C-227B02E5DC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0A2304-4B37-4455-A99C-F62163587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3D4F-628C-49B6-AD86-E039AB8681E1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AB9FF2-4594-4218-B161-1E434920D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2853D0-0627-4731-8AF0-007E2C792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F628A-40B7-4EFA-B46A-3789600731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133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89D1948-9CB5-4A88-B0CC-9EB205831E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509658D-B4B6-4695-AF73-787382C45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356C1A-835D-4BD1-A4ED-E7F240EF4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3D4F-628C-49B6-AD86-E039AB8681E1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148265-D7D6-41CE-BAC6-923CE592E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8B2B38-BBF3-47C8-8B4F-8435F17D4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F628A-40B7-4EFA-B46A-3789600731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596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D56AF9-B08D-49B4-8ECD-2A950CD2C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49F8A9-DECE-4B11-AD05-3AA41713D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BDB20A-9518-4A9D-B2BD-664C923A0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3D4F-628C-49B6-AD86-E039AB8681E1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7913C6-6FD8-48FF-97F2-91162E5A8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A299F5-6E9E-43C8-BA54-4A69B10B5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F628A-40B7-4EFA-B46A-3789600731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667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1605B9-9968-4E92-8688-229F8564F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A4F44F1-41B1-4A41-BB7B-041A2AD54F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C25819-FC31-4FEC-AEEB-AD61F4E32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3D4F-628C-49B6-AD86-E039AB8681E1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BDE50F-D9F1-413B-85F1-E98248AB1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372B4E-ACE7-4851-8574-B6B02C01A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F628A-40B7-4EFA-B46A-3789600731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660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B7351A-A781-4358-9D73-69755E67F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09C746-8732-45EC-8FF5-DC93E18F10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2AE5E39-41AE-4BBD-BA0B-8B91F5B6A1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2AAC4EF-D1D3-472B-B62E-22DAC58AF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3D4F-628C-49B6-AD86-E039AB8681E1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A79ADE5-B335-4E5C-840E-0D6878F0F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532EC36-25AE-497F-B8A0-529B9EB26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F628A-40B7-4EFA-B46A-3789600731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61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F1A1D9-C044-4C91-A095-45048E752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2B1369C-3003-45CA-957A-AF89D775C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80E1E18-5179-4D38-AF72-81B8DCCF0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635D715-061E-4905-B061-A4CC4DDA32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62E5049-E049-4E00-AC50-B7FA2026CB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586F731-F79F-4F3D-BA38-4318A3AC2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3D4F-628C-49B6-AD86-E039AB8681E1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E458C35-93D0-4478-B034-6E20AB0CE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949F92B-5206-4048-891B-CF7637065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F628A-40B7-4EFA-B46A-3789600731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57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12AC67-E639-417C-831D-0C9E34F50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57E2090-9A68-444A-9136-A1FABF166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3D4F-628C-49B6-AD86-E039AB8681E1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EA93307-1879-4223-B930-7619C7AE5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9310C65-C60A-4ACA-A533-42A4E9F02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F628A-40B7-4EFA-B46A-3789600731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113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2020D31-E90C-4A62-9E16-A19FCC2A6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3D4F-628C-49B6-AD86-E039AB8681E1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6D6884A-2818-4BF4-9933-73E81AADE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825DD77-5204-4407-ADF1-1E1E94893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F628A-40B7-4EFA-B46A-3789600731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07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CCA4B4-D42B-4207-AD18-3C4F8FA22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444760-372C-4538-A26B-44F2D507B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F98A377-8F12-49BE-9494-9567429113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051E1DA-568A-49AB-8E23-1D6310DBE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3D4F-628C-49B6-AD86-E039AB8681E1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B5FACB3-6957-43E1-A4C5-3C58B711C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33764C6-F506-4215-9100-C3B9570BE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F628A-40B7-4EFA-B46A-3789600731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101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9B7D6A-103B-4E61-BD07-A3241B0DB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F1A9C2E-78A2-4B33-AE2A-A8E411DB2E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50BCB53-3625-4940-8E84-D0F6ED552E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C7129F5-9089-470A-94A4-33A69B884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3D4F-628C-49B6-AD86-E039AB8681E1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EF3430D-B0AD-4A7A-BE2C-A2A57F30A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D41F76-B575-4977-B5AE-649B0C9A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F628A-40B7-4EFA-B46A-3789600731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378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2DB1DF-1994-4CEA-B9D1-4691D9C75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CD6E48E-5E45-4D1D-BC1A-52298ADE2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E83C9C-CA86-4AD1-9CCA-EFEBD9EE5A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D3D4F-628C-49B6-AD86-E039AB8681E1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25A31C-C5A0-4C1E-B01E-1675AD01B7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2ADB01-5169-49B6-A317-6DE0507C49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F628A-40B7-4EFA-B46A-3789600731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222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116" y="605597"/>
            <a:ext cx="118599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Наименование курса: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ПМ.03 Выполнение малярных и декоративно – художественных работ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МДК 01.0</a:t>
            </a:r>
            <a:r>
              <a:rPr lang="en-US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«Технология малярных и декоративно- художественных работ»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Раздел 2 «Производство малярных работ»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5853" y="3296352"/>
            <a:ext cx="11154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Профессия: 08.01.25 Мастер отделочных строительных и декоративных работ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9811" y="4090736"/>
            <a:ext cx="11170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Преподаватель курса: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Орлов Александр Алексеевич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1895" y="4610134"/>
            <a:ext cx="11288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Продолжительность курса: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 академических часов </a:t>
            </a:r>
            <a:b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123" y="5873003"/>
            <a:ext cx="11859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Дата начала курса: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.09.2018</a:t>
            </a:r>
            <a:endParaRPr lang="ru-RU" sz="1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Дата  окончания курса :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.12.2018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125" y="211891"/>
            <a:ext cx="12041875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 algn="ctr">
              <a:spcBef>
                <a:spcPts val="1200"/>
              </a:spcBef>
              <a:spcAft>
                <a:spcPts val="1200"/>
              </a:spcAft>
            </a:pPr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Обучающийся в ходе освоения курса </a:t>
            </a:r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должен:</a:t>
            </a:r>
          </a:p>
          <a:p>
            <a:pPr lvl="0"/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знать:</a:t>
            </a:r>
          </a:p>
          <a:p>
            <a:pPr lvl="0"/>
            <a:r>
              <a:rPr lang="ru-RU" sz="1600" i="1" dirty="0" smtClean="0"/>
              <a:t>требования инструкций и регламентов по организации и подготовке рабочих мест, оборудования, материалов и инструментов для выполнения малярных работ;</a:t>
            </a:r>
            <a:endParaRPr lang="ru-RU" sz="1600" dirty="0" smtClean="0"/>
          </a:p>
          <a:p>
            <a:pPr lvl="0"/>
            <a:r>
              <a:rPr lang="ru-RU" sz="1600" i="1" dirty="0" smtClean="0"/>
              <a:t>требования безопасных условий труда; </a:t>
            </a:r>
            <a:endParaRPr lang="ru-RU" sz="1600" dirty="0" smtClean="0"/>
          </a:p>
          <a:p>
            <a:pPr lvl="0"/>
            <a:r>
              <a:rPr lang="ru-RU" sz="1600" i="1" dirty="0" smtClean="0"/>
              <a:t>правила применения средств индивидуальной защиты;</a:t>
            </a:r>
            <a:endParaRPr lang="ru-RU" sz="1600" dirty="0" smtClean="0"/>
          </a:p>
          <a:p>
            <a:pPr lvl="0"/>
            <a:r>
              <a:rPr lang="ru-RU" sz="1600" i="1" dirty="0" smtClean="0"/>
              <a:t>технологическое задание и требования охраны труда;</a:t>
            </a:r>
            <a:endParaRPr lang="ru-RU" sz="1600" dirty="0" smtClean="0"/>
          </a:p>
          <a:p>
            <a:pPr lvl="0"/>
            <a:r>
              <a:rPr lang="ru-RU" sz="1600" i="1" dirty="0" smtClean="0"/>
              <a:t>способы и правила приготовления окрасочных составов;</a:t>
            </a:r>
            <a:endParaRPr lang="ru-RU" sz="1600" dirty="0" smtClean="0"/>
          </a:p>
          <a:p>
            <a:pPr lvl="0"/>
            <a:r>
              <a:rPr lang="ru-RU" sz="1600" i="1" dirty="0" smtClean="0"/>
              <a:t>устройство, принцип работы, правила эксплуатации ручного краскопульта;</a:t>
            </a:r>
            <a:endParaRPr lang="ru-RU" sz="1600" dirty="0" smtClean="0"/>
          </a:p>
          <a:p>
            <a:pPr lvl="0"/>
            <a:r>
              <a:rPr lang="ru-RU" sz="1600" i="1" dirty="0" smtClean="0"/>
              <a:t>технологическую последовательность окрашивания поверхности различными малярными составами;</a:t>
            </a:r>
            <a:endParaRPr lang="ru-RU" sz="1600" dirty="0" smtClean="0"/>
          </a:p>
          <a:p>
            <a:pPr lvl="0"/>
            <a:r>
              <a:rPr lang="ru-RU" sz="1600" i="1" dirty="0" smtClean="0"/>
              <a:t>требования, предъявляемые к качеству окрашенных и побеленных поверхностей;</a:t>
            </a:r>
            <a:endParaRPr lang="ru-RU" sz="1600" dirty="0" smtClean="0"/>
          </a:p>
          <a:p>
            <a:pPr lvl="0"/>
            <a:r>
              <a:rPr lang="ru-RU" sz="1600" i="1" dirty="0" smtClean="0"/>
              <a:t>способы и правила нанесения лаков, краски, побелки на поверхности вручную и механизированным способом;</a:t>
            </a:r>
            <a:endParaRPr lang="ru-RU" sz="1600" dirty="0" smtClean="0"/>
          </a:p>
          <a:p>
            <a:pPr lvl="0"/>
            <a:r>
              <a:rPr lang="ru-RU" sz="1600" i="1" dirty="0" smtClean="0"/>
              <a:t>устройство и правила эксплуатации машин, механизмов и механизированного инструмента для малярных работ (кроме агрегатов высокого давления;</a:t>
            </a:r>
            <a:endParaRPr lang="ru-RU" sz="1600" dirty="0" smtClean="0"/>
          </a:p>
          <a:p>
            <a:pPr lvl="0"/>
            <a:r>
              <a:rPr lang="ru-RU" sz="1600" i="1" dirty="0" smtClean="0"/>
              <a:t>виды ручного и механизированного инструмента и оборудования;</a:t>
            </a:r>
            <a:endParaRPr lang="ru-RU" sz="1600" dirty="0" smtClean="0"/>
          </a:p>
          <a:p>
            <a:pPr lvl="0"/>
            <a:r>
              <a:rPr lang="ru-RU" sz="1600" i="1" dirty="0" smtClean="0"/>
              <a:t>способы подбора окрасочных составов;</a:t>
            </a:r>
            <a:endParaRPr lang="ru-RU" sz="1600" dirty="0" smtClean="0"/>
          </a:p>
          <a:p>
            <a:pPr lvl="0"/>
            <a:r>
              <a:rPr lang="ru-RU" sz="1600" i="1" dirty="0" smtClean="0"/>
              <a:t>методику определения дефектов и повреждений поверхностей, подлежащих ремонту;</a:t>
            </a:r>
            <a:endParaRPr lang="ru-RU" sz="1600" dirty="0" smtClean="0"/>
          </a:p>
          <a:p>
            <a:pPr lvl="0"/>
            <a:r>
              <a:rPr lang="ru-RU" sz="1600" i="1" dirty="0" smtClean="0"/>
              <a:t>технологическую последовательность ремонта поверхностей, выполненных с использованием малярных работ;</a:t>
            </a:r>
            <a:endParaRPr lang="ru-RU" sz="1600" dirty="0" smtClean="0"/>
          </a:p>
          <a:p>
            <a:pPr lvl="0"/>
            <a:r>
              <a:rPr lang="ru-RU" sz="1600" i="1" dirty="0" smtClean="0"/>
              <a:t>требования, предъявляемые к качеству отремонтированных поверхностей.</a:t>
            </a:r>
            <a:endParaRPr lang="ru-RU" sz="1600" dirty="0" smtClean="0"/>
          </a:p>
          <a:p>
            <a:pPr indent="450000"/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Формируемая  профессиональная компетенция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 smtClean="0"/>
              <a:t>ПК 3.4. Окрашивать поверхности различными малярными составами, используя необходимые инструменты, приспособления и оборудование, с соблюдением безопасных условий труда.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3539"/>
            <a:ext cx="12050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Содержание курса: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245027"/>
              </p:ext>
            </p:extLst>
          </p:nvPr>
        </p:nvGraphicFramePr>
        <p:xfrm>
          <a:off x="709683" y="1470292"/>
          <a:ext cx="11004522" cy="4241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45317">
                  <a:extLst>
                    <a:ext uri="{9D8B030D-6E8A-4147-A177-3AD203B41FA5}">
                      <a16:colId xmlns:a16="http://schemas.microsoft.com/office/drawing/2014/main" val="571659013"/>
                    </a:ext>
                  </a:extLst>
                </a:gridCol>
                <a:gridCol w="3259205">
                  <a:extLst>
                    <a:ext uri="{9D8B030D-6E8A-4147-A177-3AD203B41FA5}">
                      <a16:colId xmlns:a16="http://schemas.microsoft.com/office/drawing/2014/main" val="5745784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тем</a:t>
                      </a:r>
                      <a:endParaRPr lang="ru-RU" sz="2400" b="1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часов</a:t>
                      </a:r>
                      <a:endParaRPr lang="ru-RU" sz="2400" b="1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545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Тема 1.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Техника безопасности  и правила организации рабочего места при выполнении малярных работ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517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Тема 2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Способы и правила нанесения краски на поверхности вручную и механизированным способом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325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Тема 3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Окраска поверхностей водными составами вручную и механизированным способом 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536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Тема 4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Окраска поверхностей неводными составами вручную и механизированным способом 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954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Тема 5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Окраска наружных поверхностей 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953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Тема 6 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Ремонтные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работы  </a:t>
                      </a:r>
                      <a:endParaRPr lang="ru-RU" sz="24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Промежуточная  аттестация</a:t>
                      </a:r>
                    </a:p>
                    <a:p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(по</a:t>
                      </a:r>
                      <a:r>
                        <a:rPr lang="ru-RU" sz="1600" i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итогам выполнения  контрольных тестовых заданий)</a:t>
                      </a:r>
                      <a:endParaRPr lang="ru-RU" sz="160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/>
                      <a:endParaRPr lang="ru-RU" sz="16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Дифференцированный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зачет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9811" y="5213684"/>
          <a:ext cx="11053010" cy="529390"/>
        </p:xfrm>
        <a:graphic>
          <a:graphicData uri="http://schemas.openxmlformats.org/drawingml/2006/table">
            <a:tbl>
              <a:tblPr/>
              <a:tblGrid>
                <a:gridCol w="11053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93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00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307</Words>
  <Application>Microsoft Office PowerPoint</Application>
  <PresentationFormat>Широкоэкранный</PresentationFormat>
  <Paragraphs>46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Зарубин</dc:creator>
  <cp:lastModifiedBy>Лешпаев Данила Олегович</cp:lastModifiedBy>
  <cp:revision>17</cp:revision>
  <dcterms:created xsi:type="dcterms:W3CDTF">2018-04-15T09:26:19Z</dcterms:created>
  <dcterms:modified xsi:type="dcterms:W3CDTF">2018-09-18T09:29:42Z</dcterms:modified>
</cp:coreProperties>
</file>