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3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8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2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51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3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6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2500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8634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26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8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5951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8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0BEF2-20CF-4BCD-9047-56E4FCD6C44E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9EB84-1AC9-45D2-BDA5-DAC95804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5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04976" y="1423782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hangingPunct="0"/>
            <a:r>
              <a:rPr lang="ru-RU" dirty="0">
                <a:latin typeface="Times New Roman" pitchFamily="18"/>
                <a:ea typeface="Microsoft YaHei" pitchFamily="2"/>
                <a:cs typeface="Mangal" pitchFamily="2"/>
              </a:rPr>
              <a:t>Учился в Киевском политехническом </a:t>
            </a:r>
          </a:p>
          <a:p>
            <a:pPr lvl="0" hangingPunct="0"/>
            <a:r>
              <a:rPr lang="ru-RU" dirty="0">
                <a:latin typeface="Times New Roman" pitchFamily="18"/>
                <a:ea typeface="Microsoft YaHei" pitchFamily="2"/>
                <a:cs typeface="Mangal" pitchFamily="2"/>
              </a:rPr>
              <a:t>институте,</a:t>
            </a:r>
          </a:p>
          <a:p>
            <a:pPr lvl="0" hangingPunct="0"/>
            <a:r>
              <a:rPr lang="ru-RU" dirty="0">
                <a:latin typeface="Times New Roman" pitchFamily="18"/>
                <a:ea typeface="Microsoft YaHei" pitchFamily="2"/>
                <a:cs typeface="Mangal" pitchFamily="2"/>
              </a:rPr>
              <a:t> затем в Москве в Высшем техническом</a:t>
            </a:r>
          </a:p>
          <a:p>
            <a:pPr lvl="0" hangingPunct="0"/>
            <a:r>
              <a:rPr lang="ru-RU" dirty="0">
                <a:latin typeface="Times New Roman" pitchFamily="18"/>
                <a:ea typeface="Microsoft YaHei" pitchFamily="2"/>
                <a:cs typeface="Mangal" pitchFamily="2"/>
              </a:rPr>
              <a:t> училище им. Баумана.</a:t>
            </a:r>
          </a:p>
          <a:p>
            <a:pPr lvl="0" hangingPunct="0"/>
            <a:r>
              <a:rPr lang="ru-RU" dirty="0">
                <a:latin typeface="Times New Roman" pitchFamily="18"/>
                <a:ea typeface="Microsoft YaHei" pitchFamily="2"/>
                <a:cs typeface="Mangal" pitchFamily="2"/>
              </a:rPr>
              <a:t> Но мечты уносили Сергея Павловича</a:t>
            </a:r>
          </a:p>
          <a:p>
            <a:pPr lvl="0" hangingPunct="0"/>
            <a:r>
              <a:rPr lang="ru-RU" dirty="0">
                <a:latin typeface="Times New Roman" pitchFamily="18"/>
                <a:ea typeface="Microsoft YaHei" pitchFamily="2"/>
                <a:cs typeface="Mangal" pitchFamily="2"/>
              </a:rPr>
              <a:t>дальше, за пределы земной атмосферы, </a:t>
            </a:r>
          </a:p>
          <a:p>
            <a:pPr lvl="0" hangingPunct="0"/>
            <a:r>
              <a:rPr lang="ru-RU" dirty="0">
                <a:latin typeface="Times New Roman" pitchFamily="18"/>
                <a:ea typeface="Microsoft YaHei" pitchFamily="2"/>
                <a:cs typeface="Mangal" pitchFamily="2"/>
              </a:rPr>
              <a:t>куда путь самолетам закрыт.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одержимое 7"/>
          <p:cNvSpPr txBox="1">
            <a:spLocks/>
          </p:cNvSpPr>
          <p:nvPr/>
        </p:nvSpPr>
        <p:spPr>
          <a:xfrm>
            <a:off x="323528" y="5229200"/>
            <a:ext cx="6825417" cy="9055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ru-RU" sz="1600" b="1" i="1" dirty="0" smtClean="0">
                <a:solidFill>
                  <a:srgbClr val="3E4394"/>
                </a:solidFill>
                <a:latin typeface="Times New Roman" pitchFamily="18" charset="0"/>
                <a:cs typeface="Times New Roman" pitchFamily="18" charset="0"/>
              </a:rPr>
              <a:t>«…То, что казалось несбыточным на протяжении веков, что ещё вчера было лишь дерзновенной мечтой, сегодня становится реальной задачей, а завтра – свершением. Нет преград человеческой мысли!». </a:t>
            </a:r>
            <a:endParaRPr lang="ru-RU" sz="1600" dirty="0" smtClean="0">
              <a:solidFill>
                <a:srgbClr val="3E439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6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C:\Users\Ольга\Desktop\Королев\Сереже 1 го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8992" y="1301685"/>
            <a:ext cx="3173479" cy="5097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 descr="C:\Users\Ольга\Desktop\Королев\Дом в Житомире где родился Королё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089" y="365499"/>
            <a:ext cx="3706711" cy="24457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860888" y="235344"/>
            <a:ext cx="44486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buNone/>
            </a:pPr>
            <a:r>
              <a:rPr lang="ru-RU" sz="2400" b="1" dirty="0">
                <a:latin typeface="Akrobat Light" panose="00000500000000000000" pitchFamily="50" charset="-52"/>
                <a:cs typeface="Times New Roman" panose="02020603050405020304" pitchFamily="18" charset="0"/>
              </a:rPr>
              <a:t>Сергей Павлович Королев</a:t>
            </a:r>
            <a:r>
              <a:rPr lang="ru-RU" sz="2400" dirty="0">
                <a:latin typeface="Akrobat Light" panose="00000500000000000000" pitchFamily="50" charset="-52"/>
                <a:cs typeface="Times New Roman" panose="02020603050405020304" pitchFamily="18" charset="0"/>
              </a:rPr>
              <a:t> родился </a:t>
            </a:r>
            <a:endParaRPr lang="ru-RU" sz="2400" dirty="0" smtClean="0">
              <a:latin typeface="Akrobat Light" panose="00000500000000000000" pitchFamily="50" charset="-5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Akrobat Light" panose="00000500000000000000" pitchFamily="50" charset="-52"/>
                <a:cs typeface="Times New Roman" panose="02020603050405020304" pitchFamily="18" charset="0"/>
              </a:rPr>
              <a:t>30</a:t>
            </a:r>
            <a:r>
              <a:rPr lang="ru-RU" sz="2400" dirty="0">
                <a:latin typeface="Akrobat Light" panose="00000500000000000000" pitchFamily="50" charset="-52"/>
                <a:cs typeface="Times New Roman" panose="02020603050405020304" pitchFamily="18" charset="0"/>
              </a:rPr>
              <a:t> декабря 1906 (12 января 1907) </a:t>
            </a:r>
            <a:r>
              <a:rPr lang="ru-RU" sz="2400" dirty="0" smtClean="0">
                <a:latin typeface="Akrobat Light" panose="00000500000000000000" pitchFamily="50" charset="-52"/>
                <a:cs typeface="Times New Roman" panose="02020603050405020304" pitchFamily="18" charset="0"/>
              </a:rPr>
              <a:t>года</a:t>
            </a:r>
          </a:p>
        </p:txBody>
      </p:sp>
      <p:pic>
        <p:nvPicPr>
          <p:cNvPr id="6" name="Picture 3" descr="C:\Users\Ольга\Desktop\Королев\Королев 3 год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51048" y="235345"/>
            <a:ext cx="1979846" cy="2685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4" descr="C:\Users\Ольга\Desktop\Королев\Отец Королёв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3319" y="3481236"/>
            <a:ext cx="1778702" cy="2265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C:\Users\Ольга\Desktop\Королев\Мама королёва (молодая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4824" y="3481237"/>
            <a:ext cx="1618333" cy="2265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22270" y="2905149"/>
            <a:ext cx="1941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Дом в Житомире, Украина.</a:t>
            </a:r>
            <a:endParaRPr lang="ru-RU" sz="1400" dirty="0">
              <a:latin typeface="Akrobat Light" panose="00000500000000000000" pitchFamily="50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933" y="5931126"/>
            <a:ext cx="1683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latin typeface="Akrobat Light" panose="00000500000000000000" pitchFamily="50" charset="-52"/>
              </a:rPr>
              <a:t>Отец</a:t>
            </a:r>
          </a:p>
          <a:p>
            <a:pPr algn="ctr"/>
            <a:r>
              <a:rPr lang="ru-RU" sz="1200" dirty="0" smtClean="0">
                <a:latin typeface="Akrobat Light" panose="00000500000000000000" pitchFamily="50" charset="-52"/>
              </a:rPr>
              <a:t>Павел Яковлевич Королёв</a:t>
            </a:r>
            <a:endParaRPr lang="ru-RU" sz="1200" dirty="0">
              <a:latin typeface="Akrobat Light" panose="00000500000000000000" pitchFamily="50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3556" y="5931126"/>
            <a:ext cx="2000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latin typeface="Akrobat Light" panose="00000500000000000000" pitchFamily="50" charset="-52"/>
              </a:rPr>
              <a:t>Мать</a:t>
            </a:r>
          </a:p>
          <a:p>
            <a:pPr algn="ctr"/>
            <a:r>
              <a:rPr lang="ru-RU" sz="1200" dirty="0" smtClean="0">
                <a:latin typeface="Akrobat Light" panose="00000500000000000000" pitchFamily="50" charset="-52"/>
              </a:rPr>
              <a:t>Мария Николаевна Москаленко</a:t>
            </a:r>
          </a:p>
          <a:p>
            <a:pPr algn="ctr"/>
            <a:r>
              <a:rPr lang="ru-RU" sz="1200" dirty="0" smtClean="0">
                <a:latin typeface="Akrobat Light" panose="00000500000000000000" pitchFamily="50" charset="-52"/>
              </a:rPr>
              <a:t> </a:t>
            </a:r>
            <a:r>
              <a:rPr lang="ru-RU" sz="1200" dirty="0">
                <a:latin typeface="Akrobat Light" panose="00000500000000000000" pitchFamily="50" charset="-52"/>
              </a:rPr>
              <a:t>(</a:t>
            </a:r>
            <a:r>
              <a:rPr lang="ru-RU" sz="1200" dirty="0" err="1" smtClean="0">
                <a:latin typeface="Akrobat Light" panose="00000500000000000000" pitchFamily="50" charset="-52"/>
              </a:rPr>
              <a:t>Баланина</a:t>
            </a:r>
            <a:r>
              <a:rPr lang="ru-RU" sz="1200" dirty="0" smtClean="0">
                <a:latin typeface="Akrobat Light" panose="00000500000000000000" pitchFamily="50" charset="-52"/>
              </a:rPr>
              <a:t>)</a:t>
            </a:r>
            <a:endParaRPr lang="ru-RU" sz="1200" dirty="0">
              <a:latin typeface="Akrobat Light" panose="00000500000000000000" pitchFamily="50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15641" y="2920704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3 года</a:t>
            </a:r>
            <a:endParaRPr lang="ru-RU" sz="1400" dirty="0">
              <a:latin typeface="Akrobat Light" panose="00000500000000000000" pitchFamily="50" charset="-52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83"/>
          <a:stretch/>
        </p:blipFill>
        <p:spPr>
          <a:xfrm>
            <a:off x="8548040" y="3251379"/>
            <a:ext cx="2357335" cy="31686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428388" y="6423568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20 лет</a:t>
            </a:r>
            <a:endParaRPr lang="ru-RU" sz="1400" dirty="0">
              <a:latin typeface="Akrobat Light" panose="000005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7090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C:\Users\Ольга\Desktop\Королев\Планер Коктеб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9775" y="4011432"/>
            <a:ext cx="4234205" cy="2570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C:\Users\Ольга\Desktop\Королев\королёв летч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2972" y="3674312"/>
            <a:ext cx="2219584" cy="28529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C:\Users\Ольга\Desktop\Королев\судент с палочко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9458" y="912879"/>
            <a:ext cx="2304256" cy="27473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88" y="365223"/>
            <a:ext cx="4400758" cy="29438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52764" y="822960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krobat Light" panose="00000500000000000000" pitchFamily="50" charset="-52"/>
              </a:rPr>
              <a:t>Модель одного из </a:t>
            </a:r>
            <a:r>
              <a:rPr lang="ru-RU" sz="1400" dirty="0" smtClean="0">
                <a:latin typeface="Akrobat Light" panose="00000500000000000000" pitchFamily="50" charset="-52"/>
              </a:rPr>
              <a:t>самолётов</a:t>
            </a:r>
          </a:p>
          <a:p>
            <a:r>
              <a:rPr lang="ru-RU" sz="1400" dirty="0" smtClean="0">
                <a:latin typeface="Akrobat Light" panose="00000500000000000000" pitchFamily="50" charset="-52"/>
              </a:rPr>
              <a:t>конструкции </a:t>
            </a:r>
            <a:r>
              <a:rPr lang="ru-RU" sz="1400" dirty="0">
                <a:latin typeface="Akrobat Light" panose="00000500000000000000" pitchFamily="50" charset="-52"/>
              </a:rPr>
              <a:t>С. П. Королёва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44651" y="5035017"/>
            <a:ext cx="1345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планер-паритель</a:t>
            </a:r>
          </a:p>
          <a:p>
            <a:r>
              <a:rPr lang="ru-RU" sz="1400" dirty="0" smtClean="0">
                <a:latin typeface="Akrobat Light" panose="00000500000000000000" pitchFamily="50" charset="-52"/>
              </a:rPr>
              <a:t>СК-1 </a:t>
            </a:r>
            <a:r>
              <a:rPr lang="ru-RU" sz="1400" dirty="0">
                <a:latin typeface="Akrobat Light" panose="00000500000000000000" pitchFamily="50" charset="-52"/>
              </a:rPr>
              <a:t>«Коктебель»</a:t>
            </a:r>
            <a:endParaRPr lang="ru-RU" sz="1100" dirty="0">
              <a:latin typeface="Akrobat Light" panose="000005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1097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362" y="2412887"/>
            <a:ext cx="3045137" cy="2063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82" y="437560"/>
            <a:ext cx="3702943" cy="2469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2490" y="2913886"/>
            <a:ext cx="13244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трёхступенчатая </a:t>
            </a:r>
          </a:p>
          <a:p>
            <a:r>
              <a:rPr lang="ru-RU" sz="1400" dirty="0" smtClean="0">
                <a:latin typeface="Akrobat Light" panose="00000500000000000000" pitchFamily="50" charset="-52"/>
              </a:rPr>
              <a:t>ракета-носитель</a:t>
            </a:r>
          </a:p>
          <a:p>
            <a:r>
              <a:rPr lang="ru-RU" sz="1400" dirty="0" smtClean="0">
                <a:latin typeface="Akrobat Light" panose="00000500000000000000" pitchFamily="50" charset="-52"/>
              </a:rPr>
              <a:t>«Восток»</a:t>
            </a:r>
            <a:endParaRPr lang="ru-RU" sz="1100" dirty="0">
              <a:latin typeface="Akrobat Light" panose="00000500000000000000" pitchFamily="50" charset="-52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44" y="456090"/>
            <a:ext cx="3449538" cy="2457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813904" y="2603270"/>
            <a:ext cx="3457736" cy="2469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346" y="4047346"/>
            <a:ext cx="3686694" cy="24577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49575" y="5072670"/>
            <a:ext cx="1750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Первый искусственный</a:t>
            </a:r>
          </a:p>
          <a:p>
            <a:r>
              <a:rPr lang="ru-RU" sz="1400" dirty="0">
                <a:latin typeface="Akrobat Light" panose="00000500000000000000" pitchFamily="50" charset="-52"/>
              </a:rPr>
              <a:t>с</a:t>
            </a:r>
            <a:r>
              <a:rPr lang="ru-RU" sz="1400" dirty="0" smtClean="0">
                <a:latin typeface="Akrobat Light" panose="00000500000000000000" pitchFamily="50" charset="-52"/>
              </a:rPr>
              <a:t>путник Земли</a:t>
            </a:r>
            <a:endParaRPr lang="ru-RU" sz="1100" dirty="0">
              <a:latin typeface="Akrobat Light" panose="00000500000000000000" pitchFamily="50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25896" y="6197365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Луна-1</a:t>
            </a:r>
            <a:endParaRPr lang="ru-RU" sz="1100" dirty="0">
              <a:latin typeface="Akrobat Light" panose="00000500000000000000" pitchFamily="50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03939" y="456090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Юрий Гагарин</a:t>
            </a:r>
          </a:p>
        </p:txBody>
      </p:sp>
    </p:spTree>
    <p:extLst>
      <p:ext uri="{BB962C8B-B14F-4D97-AF65-F5344CB8AC3E}">
        <p14:creationId xmlns:p14="http://schemas.microsoft.com/office/powerpoint/2010/main" val="18009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75" y="3669671"/>
            <a:ext cx="3727218" cy="27954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2" t="8698" r="16788" b="25484"/>
          <a:stretch/>
        </p:blipFill>
        <p:spPr>
          <a:xfrm>
            <a:off x="658277" y="960120"/>
            <a:ext cx="3458094" cy="2468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405" y="3669671"/>
            <a:ext cx="4239491" cy="27954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" t="2478" r="6469" b="6633"/>
          <a:stretch/>
        </p:blipFill>
        <p:spPr>
          <a:xfrm>
            <a:off x="4774648" y="448758"/>
            <a:ext cx="4488872" cy="29802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76722" y="1188504"/>
            <a:ext cx="2113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Exo 2.0 Extra Bold" panose="00000900000000000000" pitchFamily="50" charset="-52"/>
              </a:rPr>
              <a:t>Королёв С.П.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Exo 2.0 Extra Bold" panose="00000900000000000000" pitchFamily="50" charset="-52"/>
              </a:rPr>
              <a:t>и наш город</a:t>
            </a:r>
            <a:endParaRPr lang="ru-RU" sz="2400" dirty="0">
              <a:solidFill>
                <a:schemeClr val="bg1"/>
              </a:solidFill>
              <a:latin typeface="Exo 2.0 Extra Bold" panose="000009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74447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452" y="3579666"/>
            <a:ext cx="3955374" cy="29343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r="1153" b="7678"/>
          <a:stretch/>
        </p:blipFill>
        <p:spPr>
          <a:xfrm>
            <a:off x="457198" y="1512914"/>
            <a:ext cx="6571081" cy="4231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9" b="17647"/>
          <a:stretch/>
        </p:blipFill>
        <p:spPr>
          <a:xfrm>
            <a:off x="6028858" y="399007"/>
            <a:ext cx="2913237" cy="2901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1477" y="789710"/>
            <a:ext cx="4350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Exo 2.0 Extra Bold" panose="00000900000000000000" pitchFamily="50" charset="-52"/>
              </a:rPr>
              <a:t>Дом в котором жил С.П. Королёв</a:t>
            </a:r>
            <a:endParaRPr lang="ru-RU" sz="2000" dirty="0">
              <a:solidFill>
                <a:schemeClr val="bg1"/>
              </a:solidFill>
              <a:latin typeface="Exo 2.0 Extra Bold" panose="00000900000000000000" pitchFamily="50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94438" y="2841002"/>
            <a:ext cx="26741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Дом для сотрудников, построенный </a:t>
            </a:r>
          </a:p>
          <a:p>
            <a:r>
              <a:rPr lang="ru-RU" sz="1400">
                <a:latin typeface="Akrobat Light" panose="00000500000000000000" pitchFamily="50" charset="-52"/>
              </a:rPr>
              <a:t>н</a:t>
            </a:r>
            <a:r>
              <a:rPr lang="ru-RU" sz="1400" smtClean="0">
                <a:latin typeface="Akrobat Light" panose="00000500000000000000" pitchFamily="50" charset="-52"/>
              </a:rPr>
              <a:t>а средства </a:t>
            </a:r>
            <a:r>
              <a:rPr lang="ru-RU" sz="1400" dirty="0" smtClean="0">
                <a:latin typeface="Akrobat Light" panose="00000500000000000000" pitchFamily="50" charset="-52"/>
              </a:rPr>
              <a:t>С.П. Королёва</a:t>
            </a:r>
          </a:p>
          <a:p>
            <a:r>
              <a:rPr lang="ru-RU" sz="1400" dirty="0" smtClean="0">
                <a:latin typeface="Akrobat Light" panose="00000500000000000000" pitchFamily="50" charset="-52"/>
              </a:rPr>
              <a:t>Дом № 25 по улице Карла Маркса</a:t>
            </a:r>
            <a:endParaRPr lang="ru-RU" sz="1100" dirty="0">
              <a:latin typeface="Akrobat Light" panose="00000500000000000000" pitchFamily="50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9182" y="5913298"/>
            <a:ext cx="1675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krobat Light" panose="00000500000000000000" pitchFamily="50" charset="-52"/>
              </a:rPr>
              <a:t>Ул. Карла Либкнехта, 4</a:t>
            </a:r>
            <a:endParaRPr lang="ru-RU" sz="1100" dirty="0">
              <a:latin typeface="Akrobat Light" panose="000005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6161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889" y="-74111"/>
            <a:ext cx="7114782" cy="711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2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126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Microsoft YaHei</vt:lpstr>
      <vt:lpstr>Akrobat Light</vt:lpstr>
      <vt:lpstr>Arial</vt:lpstr>
      <vt:lpstr>Calibri</vt:lpstr>
      <vt:lpstr>Calibri Light</vt:lpstr>
      <vt:lpstr>Exo 2.0 Extra Bold</vt:lpstr>
      <vt:lpstr>Mangal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TSPK-MO</dc:creator>
  <cp:lastModifiedBy>TSPK-MO</cp:lastModifiedBy>
  <cp:revision>17</cp:revision>
  <dcterms:created xsi:type="dcterms:W3CDTF">2021-01-12T09:19:49Z</dcterms:created>
  <dcterms:modified xsi:type="dcterms:W3CDTF">2021-01-12T14:55:34Z</dcterms:modified>
</cp:coreProperties>
</file>