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 b="def" i="def"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заголовка"/>
          <p:cNvSpPr txBox="1"/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12" name="Уровень текста 1…"/>
          <p:cNvSpPr txBox="1"/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21" name="Уровень текста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2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Текст заголовка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30" name="Уровень текста 1…"/>
          <p:cNvSpPr txBox="1"/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3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39" name="Уровень текста 1…"/>
          <p:cNvSpPr txBox="1"/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0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Текст заголовка"/>
          <p:cNvSpPr txBox="1"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48" name="Уровень текста 1…"/>
          <p:cNvSpPr txBox="1"/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400"/>
            </a:lvl1pPr>
            <a:lvl2pPr marL="0" indent="457200">
              <a:buSzTx/>
              <a:buFontTx/>
              <a:buNone/>
              <a:defRPr b="1" sz="2400"/>
            </a:lvl2pPr>
            <a:lvl3pPr marL="0" indent="914400">
              <a:buSzTx/>
              <a:buFontTx/>
              <a:buNone/>
              <a:defRPr b="1" sz="2400"/>
            </a:lvl3pPr>
            <a:lvl4pPr marL="0" indent="1371600">
              <a:buSzTx/>
              <a:buFontTx/>
              <a:buNone/>
              <a:defRPr b="1" sz="2400"/>
            </a:lvl4pPr>
            <a:lvl5pPr marL="0" indent="1828800">
              <a:buSzTx/>
              <a:buFontTx/>
              <a:buNone/>
              <a:defRPr b="1" sz="24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9" name="Text Placeholder 4"/>
          <p:cNvSpPr/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 sz="2400"/>
            </a:pPr>
          </a:p>
        </p:txBody>
      </p:sp>
      <p:sp>
        <p:nvSpPr>
          <p:cNvPr id="50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58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Текст заголовка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73" name="Уровень текста 1…"/>
          <p:cNvSpPr txBox="1"/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4" name="Text Placeholder 3"/>
          <p:cNvSpPr/>
          <p:nvPr>
            <p:ph type="body" sz="quarter" idx="13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</a:p>
        </p:txBody>
      </p:sp>
      <p:sp>
        <p:nvSpPr>
          <p:cNvPr id="7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Текст заголовка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83" name="Picture Placeholder 2"/>
          <p:cNvSpPr/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Уровень текста 1…"/>
          <p:cNvSpPr txBox="1"/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8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Текст заголовка</a:t>
            </a:r>
          </a:p>
        </p:txBody>
      </p:sp>
      <p:sp>
        <p:nvSpPr>
          <p:cNvPr id="3" name="Уровень текста 1…"/>
          <p:cNvSpPr txBox="1"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/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8" Type="http://schemas.openxmlformats.org/officeDocument/2006/relationships/image" Target="../media/image9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6" Type="http://schemas.openxmlformats.org/officeDocument/2006/relationships/image" Target="../media/image13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6" Type="http://schemas.openxmlformats.org/officeDocument/2006/relationships/image" Target="../media/image17.jpeg"/><Relationship Id="rId7" Type="http://schemas.openxmlformats.org/officeDocument/2006/relationships/image" Target="../media/image18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jpeg"/><Relationship Id="rId6" Type="http://schemas.openxmlformats.org/officeDocument/2006/relationships/image" Target="../media/image22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5" Type="http://schemas.openxmlformats.org/officeDocument/2006/relationships/image" Target="../media/image25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Рисунок 1" descr="Рисунок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5" name="photo_05-06-00.jpg" descr="photo_05-06-00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87620" y="552564"/>
            <a:ext cx="3775392" cy="5213817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0" dir="0">
              <a:srgbClr val="000000">
                <a:alpha val="70000"/>
              </a:srgbClr>
            </a:outerShdw>
          </a:effectLst>
        </p:spPr>
      </p:pic>
      <p:sp>
        <p:nvSpPr>
          <p:cNvPr id="96" name="115 лет со дня рождения"/>
          <p:cNvSpPr txBox="1"/>
          <p:nvPr/>
        </p:nvSpPr>
        <p:spPr>
          <a:xfrm>
            <a:off x="2999855" y="1471930"/>
            <a:ext cx="4192462" cy="472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2600">
                <a:solidFill>
                  <a:srgbClr val="FFFFFF"/>
                </a:solidFill>
              </a:defRPr>
            </a:lvl1pPr>
          </a:lstStyle>
          <a:p>
            <a:pPr/>
            <a:r>
              <a:t>115 лет со дня рождения</a:t>
            </a:r>
          </a:p>
        </p:txBody>
      </p:sp>
      <p:sp>
        <p:nvSpPr>
          <p:cNvPr id="97" name="Сергея Павловича…"/>
          <p:cNvSpPr txBox="1"/>
          <p:nvPr/>
        </p:nvSpPr>
        <p:spPr>
          <a:xfrm>
            <a:off x="2470730" y="3491229"/>
            <a:ext cx="4539511" cy="1183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r">
              <a:defRPr b="1" sz="3700">
                <a:solidFill>
                  <a:srgbClr val="FFFFFF"/>
                </a:solidFill>
              </a:defRPr>
            </a:pPr>
            <a:r>
              <a:t>Сергея Павловича </a:t>
            </a:r>
          </a:p>
          <a:p>
            <a:pPr algn="r">
              <a:defRPr b="1" sz="3700">
                <a:solidFill>
                  <a:srgbClr val="FFFFFF"/>
                </a:solidFill>
              </a:defRPr>
            </a:pPr>
            <a:r>
              <a:t>КОРОЛЕВА</a:t>
            </a:r>
          </a:p>
        </p:txBody>
      </p:sp>
      <p:sp>
        <p:nvSpPr>
          <p:cNvPr id="98" name="Содержимое 7"/>
          <p:cNvSpPr txBox="1"/>
          <p:nvPr/>
        </p:nvSpPr>
        <p:spPr>
          <a:xfrm>
            <a:off x="450528" y="5343499"/>
            <a:ext cx="6825416" cy="905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defRPr b="1" i="1" sz="1600">
                <a:solidFill>
                  <a:srgbClr val="3E4394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«…То, что казалось несбыточным на протяжении веков, что ещё вчера было лишь дерзновенной мечтой, сегодня становится реальной задачей, а завтра – свершением. Нет преград человеческой мысли!».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Рисунок 1" descr="Рисунок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1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78992" y="1301684"/>
            <a:ext cx="3173480" cy="5097345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0" dir="0">
              <a:srgbClr val="000000">
                <a:alpha val="70000"/>
              </a:srgbClr>
            </a:outerShdw>
          </a:effectLst>
        </p:spPr>
      </p:pic>
      <p:pic>
        <p:nvPicPr>
          <p:cNvPr id="102" name="Picture 3" descr="Picture 3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77088" y="365499"/>
            <a:ext cx="3706712" cy="2445768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0" dir="0">
              <a:srgbClr val="000000">
                <a:alpha val="70000"/>
              </a:srgbClr>
            </a:outerShdw>
          </a:effectLst>
        </p:spPr>
      </p:pic>
      <p:sp>
        <p:nvSpPr>
          <p:cNvPr id="103" name="TextBox 4"/>
          <p:cNvSpPr txBox="1"/>
          <p:nvPr/>
        </p:nvSpPr>
        <p:spPr>
          <a:xfrm>
            <a:off x="4860888" y="235343"/>
            <a:ext cx="5711538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just">
              <a:defRPr b="1" sz="2400">
                <a:latin typeface="Akrobat Light"/>
                <a:ea typeface="Akrobat Light"/>
                <a:cs typeface="Akrobat Light"/>
                <a:sym typeface="Akrobat Light"/>
              </a:defRPr>
            </a:pPr>
            <a:r>
              <a:t>Сергей Павлович Королев</a:t>
            </a:r>
            <a:r>
              <a:rPr b="0"/>
              <a:t> родился </a:t>
            </a:r>
          </a:p>
          <a:p>
            <a:pPr algn="just">
              <a:defRPr sz="2400">
                <a:latin typeface="Akrobat Light"/>
                <a:ea typeface="Akrobat Light"/>
                <a:cs typeface="Akrobat Light"/>
                <a:sym typeface="Akrobat Light"/>
              </a:defRPr>
            </a:pPr>
            <a:r>
              <a:t>30 декабря 1906 (12 января 1907) года</a:t>
            </a:r>
          </a:p>
        </p:txBody>
      </p:sp>
      <p:pic>
        <p:nvPicPr>
          <p:cNvPr id="104" name="Picture 3" descr="Picture 3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851048" y="235345"/>
            <a:ext cx="1979847" cy="268536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0" dir="0">
              <a:srgbClr val="000000">
                <a:alpha val="70000"/>
              </a:srgbClr>
            </a:outerShdw>
          </a:effectLst>
        </p:spPr>
      </p:pic>
      <p:pic>
        <p:nvPicPr>
          <p:cNvPr id="105" name="Picture 4" descr="Picture 4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93319" y="3481235"/>
            <a:ext cx="1778703" cy="2265668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92100" dist="139700" dir="2700000">
              <a:srgbClr val="333333">
                <a:alpha val="64999"/>
              </a:srgbClr>
            </a:outerShdw>
          </a:effectLst>
        </p:spPr>
      </p:pic>
      <p:pic>
        <p:nvPicPr>
          <p:cNvPr id="106" name="Picture 3" descr="Picture 3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574824" y="3481237"/>
            <a:ext cx="1618334" cy="2265667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92100" dist="139700" dir="2700000">
              <a:srgbClr val="333333">
                <a:alpha val="64999"/>
              </a:srgbClr>
            </a:outerShdw>
          </a:effectLst>
        </p:spPr>
      </p:pic>
      <p:sp>
        <p:nvSpPr>
          <p:cNvPr id="107" name="TextBox 8"/>
          <p:cNvSpPr txBox="1"/>
          <p:nvPr/>
        </p:nvSpPr>
        <p:spPr>
          <a:xfrm>
            <a:off x="1422269" y="2905149"/>
            <a:ext cx="2393664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>
                <a:latin typeface="Akrobat Light"/>
                <a:ea typeface="Akrobat Light"/>
                <a:cs typeface="Akrobat Light"/>
                <a:sym typeface="Akrobat Light"/>
              </a:defRPr>
            </a:lvl1pPr>
          </a:lstStyle>
          <a:p>
            <a:pPr/>
            <a:r>
              <a:t>Дом в Житомире, Украина.</a:t>
            </a:r>
          </a:p>
        </p:txBody>
      </p:sp>
      <p:sp>
        <p:nvSpPr>
          <p:cNvPr id="108" name="TextBox 9"/>
          <p:cNvSpPr txBox="1"/>
          <p:nvPr/>
        </p:nvSpPr>
        <p:spPr>
          <a:xfrm>
            <a:off x="463477" y="5931125"/>
            <a:ext cx="2038385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1200">
                <a:latin typeface="Akrobat Light"/>
                <a:ea typeface="Akrobat Light"/>
                <a:cs typeface="Akrobat Light"/>
                <a:sym typeface="Akrobat Light"/>
              </a:defRPr>
            </a:pPr>
            <a:r>
              <a:t>Отец</a:t>
            </a:r>
          </a:p>
          <a:p>
            <a:pPr algn="ctr">
              <a:defRPr sz="1200">
                <a:latin typeface="Akrobat Light"/>
                <a:ea typeface="Akrobat Light"/>
                <a:cs typeface="Akrobat Light"/>
                <a:sym typeface="Akrobat Light"/>
              </a:defRPr>
            </a:pPr>
            <a:r>
              <a:t>Павел Яковлевич Королёв</a:t>
            </a:r>
          </a:p>
        </p:txBody>
      </p:sp>
      <p:sp>
        <p:nvSpPr>
          <p:cNvPr id="109" name="TextBox 10"/>
          <p:cNvSpPr txBox="1"/>
          <p:nvPr/>
        </p:nvSpPr>
        <p:spPr>
          <a:xfrm>
            <a:off x="2153833" y="5931125"/>
            <a:ext cx="2460314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1200">
                <a:latin typeface="Akrobat Light"/>
                <a:ea typeface="Akrobat Light"/>
                <a:cs typeface="Akrobat Light"/>
                <a:sym typeface="Akrobat Light"/>
              </a:defRPr>
            </a:pPr>
            <a:r>
              <a:t>Мать</a:t>
            </a:r>
          </a:p>
          <a:p>
            <a:pPr algn="ctr">
              <a:defRPr sz="1200">
                <a:latin typeface="Akrobat Light"/>
                <a:ea typeface="Akrobat Light"/>
                <a:cs typeface="Akrobat Light"/>
                <a:sym typeface="Akrobat Light"/>
              </a:defRPr>
            </a:pPr>
            <a:r>
              <a:t>Мария Николаевна Москаленко</a:t>
            </a:r>
          </a:p>
          <a:p>
            <a:pPr algn="ctr">
              <a:defRPr sz="1200">
                <a:latin typeface="Akrobat Light"/>
                <a:ea typeface="Akrobat Light"/>
                <a:cs typeface="Akrobat Light"/>
                <a:sym typeface="Akrobat Light"/>
              </a:defRPr>
            </a:pPr>
            <a:r>
              <a:t> (Баланина)</a:t>
            </a:r>
          </a:p>
        </p:txBody>
      </p:sp>
      <p:sp>
        <p:nvSpPr>
          <p:cNvPr id="110" name="TextBox 11"/>
          <p:cNvSpPr txBox="1"/>
          <p:nvPr/>
        </p:nvSpPr>
        <p:spPr>
          <a:xfrm>
            <a:off x="10515641" y="2920704"/>
            <a:ext cx="629553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>
                <a:latin typeface="Akrobat Light"/>
                <a:ea typeface="Akrobat Light"/>
                <a:cs typeface="Akrobat Light"/>
                <a:sym typeface="Akrobat Light"/>
              </a:defRPr>
            </a:lvl1pPr>
          </a:lstStyle>
          <a:p>
            <a:pPr/>
            <a:r>
              <a:t>3 года</a:t>
            </a:r>
          </a:p>
        </p:txBody>
      </p:sp>
      <p:pic>
        <p:nvPicPr>
          <p:cNvPr id="111" name="Рисунок 12" descr="Рисунок 12"/>
          <p:cNvPicPr>
            <a:picLocks noChangeAspect="1"/>
          </p:cNvPicPr>
          <p:nvPr/>
        </p:nvPicPr>
        <p:blipFill>
          <a:blip r:embed="rId8">
            <a:extLst/>
          </a:blip>
          <a:srcRect l="0" t="0" r="0" b="7782"/>
          <a:stretch>
            <a:fillRect/>
          </a:stretch>
        </p:blipFill>
        <p:spPr>
          <a:xfrm>
            <a:off x="8548040" y="3251379"/>
            <a:ext cx="2357336" cy="3168602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TextBox 13"/>
          <p:cNvSpPr txBox="1"/>
          <p:nvPr/>
        </p:nvSpPr>
        <p:spPr>
          <a:xfrm>
            <a:off x="9428388" y="6423567"/>
            <a:ext cx="641187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>
                <a:latin typeface="Akrobat Light"/>
                <a:ea typeface="Akrobat Light"/>
                <a:cs typeface="Akrobat Light"/>
                <a:sym typeface="Akrobat Light"/>
              </a:defRPr>
            </a:lvl1pPr>
          </a:lstStyle>
          <a:p>
            <a:pPr/>
            <a:r>
              <a:t>20 лет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Class="entr" nodeType="afterEffect" presetSubtype="16" presetID="4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>
                                        <p:cTn id="1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Class="entr" nodeType="afterEffect" presetSubtype="16" presetID="4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>
                                        <p:cTn id="1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Class="entr" nodeType="afterEffect" presetSubtype="16" presetID="4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06" grpId="4"/>
      <p:bldP build="whole" bldLvl="1" animBg="1" rev="0" advAuto="0" spid="101" grpId="1"/>
      <p:bldP build="whole" bldLvl="1" animBg="1" rev="0" advAuto="0" spid="102" grpId="2"/>
      <p:bldP build="whole" bldLvl="1" animBg="1" rev="0" advAuto="0" spid="105" grpId="3"/>
      <p:bldP build="whole" bldLvl="1" animBg="1" rev="0" advAuto="0" spid="104" grpId="5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Рисунок 1" descr="Рисунок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5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69774" y="4011431"/>
            <a:ext cx="4234207" cy="257039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0" dir="0">
              <a:srgbClr val="000000">
                <a:alpha val="70000"/>
              </a:srgbClr>
            </a:outerShdw>
          </a:effectLst>
        </p:spPr>
      </p:pic>
      <p:pic>
        <p:nvPicPr>
          <p:cNvPr id="116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242972" y="3674312"/>
            <a:ext cx="2219585" cy="2852937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0" dir="0">
              <a:srgbClr val="000000">
                <a:alpha val="70000"/>
              </a:srgbClr>
            </a:outerShdw>
          </a:effectLst>
        </p:spPr>
      </p:pic>
      <p:pic>
        <p:nvPicPr>
          <p:cNvPr id="117" name="Picture 2" descr="Picture 2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559458" y="912878"/>
            <a:ext cx="2304257" cy="2747383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0" dir="0">
              <a:srgbClr val="000000">
                <a:alpha val="70000"/>
              </a:srgbClr>
            </a:outerShdw>
          </a:effectLst>
        </p:spPr>
      </p:pic>
      <p:pic>
        <p:nvPicPr>
          <p:cNvPr id="118" name="Рисунок 6" descr="Рисунок 6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896587" y="365223"/>
            <a:ext cx="4400760" cy="2943867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92100" dist="139700" dir="2700000">
              <a:srgbClr val="333333">
                <a:alpha val="64999"/>
              </a:srgbClr>
            </a:outerShdw>
          </a:effectLst>
        </p:spPr>
      </p:pic>
      <p:sp>
        <p:nvSpPr>
          <p:cNvPr id="119" name="TextBox 7"/>
          <p:cNvSpPr txBox="1"/>
          <p:nvPr/>
        </p:nvSpPr>
        <p:spPr>
          <a:xfrm>
            <a:off x="9352764" y="822960"/>
            <a:ext cx="2605061" cy="523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400">
                <a:latin typeface="Akrobat Light"/>
                <a:ea typeface="Akrobat Light"/>
                <a:cs typeface="Akrobat Light"/>
                <a:sym typeface="Akrobat Light"/>
              </a:defRPr>
            </a:pPr>
            <a:r>
              <a:t>Модель одного из самолётов</a:t>
            </a:r>
          </a:p>
          <a:p>
            <a:pPr>
              <a:defRPr sz="1400">
                <a:latin typeface="Akrobat Light"/>
                <a:ea typeface="Akrobat Light"/>
                <a:cs typeface="Akrobat Light"/>
                <a:sym typeface="Akrobat Light"/>
              </a:defRPr>
            </a:pPr>
            <a:r>
              <a:t>конструкции С. П. Королёва</a:t>
            </a:r>
          </a:p>
        </p:txBody>
      </p:sp>
      <p:sp>
        <p:nvSpPr>
          <p:cNvPr id="120" name="TextBox 8"/>
          <p:cNvSpPr txBox="1"/>
          <p:nvPr/>
        </p:nvSpPr>
        <p:spPr>
          <a:xfrm>
            <a:off x="1244650" y="5035017"/>
            <a:ext cx="1647737" cy="523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400">
                <a:latin typeface="Akrobat Light"/>
                <a:ea typeface="Akrobat Light"/>
                <a:cs typeface="Akrobat Light"/>
                <a:sym typeface="Akrobat Light"/>
              </a:defRPr>
            </a:pPr>
            <a:r>
              <a:t>планер-паритель</a:t>
            </a:r>
          </a:p>
          <a:p>
            <a:pPr>
              <a:defRPr sz="1400">
                <a:latin typeface="Akrobat Light"/>
                <a:ea typeface="Akrobat Light"/>
                <a:cs typeface="Akrobat Light"/>
                <a:sym typeface="Akrobat Light"/>
              </a:defRPr>
            </a:pPr>
            <a:r>
              <a:t>СК-1 «Коктебель»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Class="entr" nodeType="afterEffect" presetSubtype="2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Class="entr" nodeType="afterEffect" presetSubtype="5" presetID="3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vertical)" transition="in">
                                      <p:cBhvr>
                                        <p:cTn id="1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17" grpId="3"/>
      <p:bldP build="whole" bldLvl="1" animBg="1" rev="0" advAuto="0" spid="115" grpId="1"/>
      <p:bldP build="whole" bldLvl="1" animBg="1" rev="0" advAuto="0" spid="116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Рисунок 1" descr="Рисунок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3" name="Рисунок 7" descr="Рисунок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586361" y="2412887"/>
            <a:ext cx="3045138" cy="2063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Рисунок 5" descr="Рисунок 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969682" y="437560"/>
            <a:ext cx="3702944" cy="2469401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TextBox 8"/>
          <p:cNvSpPr txBox="1"/>
          <p:nvPr/>
        </p:nvSpPr>
        <p:spPr>
          <a:xfrm>
            <a:off x="322490" y="2913886"/>
            <a:ext cx="1623428" cy="739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400">
                <a:latin typeface="Akrobat Light"/>
                <a:ea typeface="Akrobat Light"/>
                <a:cs typeface="Akrobat Light"/>
                <a:sym typeface="Akrobat Light"/>
              </a:defRPr>
            </a:pPr>
            <a:r>
              <a:t>трёхступенчатая </a:t>
            </a:r>
          </a:p>
          <a:p>
            <a:pPr>
              <a:defRPr sz="1400">
                <a:latin typeface="Akrobat Light"/>
                <a:ea typeface="Akrobat Light"/>
                <a:cs typeface="Akrobat Light"/>
                <a:sym typeface="Akrobat Light"/>
              </a:defRPr>
            </a:pPr>
            <a:r>
              <a:t>ракета-носитель</a:t>
            </a:r>
          </a:p>
          <a:p>
            <a:pPr>
              <a:defRPr sz="1400">
                <a:latin typeface="Akrobat Light"/>
                <a:ea typeface="Akrobat Light"/>
                <a:cs typeface="Akrobat Light"/>
                <a:sym typeface="Akrobat Light"/>
              </a:defRPr>
            </a:pPr>
            <a:r>
              <a:t>«Восток»</a:t>
            </a:r>
          </a:p>
        </p:txBody>
      </p:sp>
      <p:pic>
        <p:nvPicPr>
          <p:cNvPr id="126" name="Рисунок 9" descr="Рисунок 9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33343" y="456089"/>
            <a:ext cx="3449539" cy="2457797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" name="Рисунок 6" descr="Рисунок 6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flipH="1" flipV="1">
            <a:off x="1813904" y="2603269"/>
            <a:ext cx="3457736" cy="24694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28" name="Рисунок 4" descr="Рисунок 4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514346" y="4047345"/>
            <a:ext cx="3686695" cy="2457797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TextBox 10"/>
          <p:cNvSpPr txBox="1"/>
          <p:nvPr/>
        </p:nvSpPr>
        <p:spPr>
          <a:xfrm>
            <a:off x="1749574" y="5072669"/>
            <a:ext cx="2130523" cy="523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400">
                <a:latin typeface="Akrobat Light"/>
                <a:ea typeface="Akrobat Light"/>
                <a:cs typeface="Akrobat Light"/>
                <a:sym typeface="Akrobat Light"/>
              </a:defRPr>
            </a:pPr>
            <a:r>
              <a:t>Первый искусственный</a:t>
            </a:r>
          </a:p>
          <a:p>
            <a:pPr>
              <a:defRPr sz="1400">
                <a:latin typeface="Akrobat Light"/>
                <a:ea typeface="Akrobat Light"/>
                <a:cs typeface="Akrobat Light"/>
                <a:sym typeface="Akrobat Light"/>
              </a:defRPr>
            </a:pPr>
            <a:r>
              <a:t>спутник Земли</a:t>
            </a:r>
          </a:p>
        </p:txBody>
      </p:sp>
      <p:sp>
        <p:nvSpPr>
          <p:cNvPr id="130" name="TextBox 11"/>
          <p:cNvSpPr txBox="1"/>
          <p:nvPr/>
        </p:nvSpPr>
        <p:spPr>
          <a:xfrm>
            <a:off x="3825895" y="6197365"/>
            <a:ext cx="670966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>
                <a:latin typeface="Akrobat Light"/>
                <a:ea typeface="Akrobat Light"/>
                <a:cs typeface="Akrobat Light"/>
                <a:sym typeface="Akrobat Light"/>
              </a:defRPr>
            </a:lvl1pPr>
          </a:lstStyle>
          <a:p>
            <a:pPr/>
            <a:r>
              <a:t>Луна-1</a:t>
            </a:r>
          </a:p>
        </p:txBody>
      </p:sp>
      <p:sp>
        <p:nvSpPr>
          <p:cNvPr id="131" name="TextBox 12"/>
          <p:cNvSpPr txBox="1"/>
          <p:nvPr/>
        </p:nvSpPr>
        <p:spPr>
          <a:xfrm>
            <a:off x="9703938" y="456089"/>
            <a:ext cx="1300905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>
                <a:latin typeface="Akrobat Light"/>
                <a:ea typeface="Akrobat Light"/>
                <a:cs typeface="Akrobat Light"/>
                <a:sym typeface="Akrobat Light"/>
              </a:defRPr>
            </a:lvl1pPr>
          </a:lstStyle>
          <a:p>
            <a:pPr/>
            <a:r>
              <a:t>Юрий Гагарин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Рисунок 1" descr="Рисунок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" name="Рисунок 2" descr="Рисунок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21274" y="3669670"/>
            <a:ext cx="3727219" cy="27954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" name="Рисунок 3" descr="Рисунок 3"/>
          <p:cNvPicPr>
            <a:picLocks noChangeAspect="1"/>
          </p:cNvPicPr>
          <p:nvPr/>
        </p:nvPicPr>
        <p:blipFill>
          <a:blip r:embed="rId4">
            <a:extLst/>
          </a:blip>
          <a:srcRect l="14071" t="8698" r="16788" b="25484"/>
          <a:stretch>
            <a:fillRect/>
          </a:stretch>
        </p:blipFill>
        <p:spPr>
          <a:xfrm>
            <a:off x="658277" y="960119"/>
            <a:ext cx="3458094" cy="24688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Рисунок 5" descr="Рисунок 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415405" y="3669670"/>
            <a:ext cx="4239491" cy="27954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Рисунок 6" descr="Рисунок 6"/>
          <p:cNvPicPr>
            <a:picLocks noChangeAspect="1"/>
          </p:cNvPicPr>
          <p:nvPr/>
        </p:nvPicPr>
        <p:blipFill>
          <a:blip r:embed="rId6">
            <a:extLst/>
          </a:blip>
          <a:srcRect l="2265" t="2478" r="6468" b="6632"/>
          <a:stretch>
            <a:fillRect/>
          </a:stretch>
        </p:blipFill>
        <p:spPr>
          <a:xfrm>
            <a:off x="4774648" y="448758"/>
            <a:ext cx="4488873" cy="2980242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TextBox 7"/>
          <p:cNvSpPr txBox="1"/>
          <p:nvPr/>
        </p:nvSpPr>
        <p:spPr>
          <a:xfrm>
            <a:off x="9576721" y="1188504"/>
            <a:ext cx="2106475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400">
                <a:solidFill>
                  <a:srgbClr val="FFFFFF"/>
                </a:solidFill>
                <a:latin typeface="Exo 2.0 Extra Bold"/>
                <a:ea typeface="Exo 2.0 Extra Bold"/>
                <a:cs typeface="Exo 2.0 Extra Bold"/>
                <a:sym typeface="Exo 2.0 Extra Bold"/>
              </a:defRPr>
            </a:pPr>
            <a:r>
              <a:t>Королёв С.П.</a:t>
            </a:r>
          </a:p>
          <a:p>
            <a:pPr>
              <a:defRPr sz="2400">
                <a:solidFill>
                  <a:srgbClr val="FFFFFF"/>
                </a:solidFill>
                <a:latin typeface="Exo 2.0 Extra Bold"/>
                <a:ea typeface="Exo 2.0 Extra Bold"/>
                <a:cs typeface="Exo 2.0 Extra Bold"/>
                <a:sym typeface="Exo 2.0 Extra Bold"/>
              </a:defRPr>
            </a:pPr>
            <a:r>
              <a:t>и наш город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Рисунок 1" descr="Рисунок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Рисунок 2" descr="Рисунок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632451" y="3579665"/>
            <a:ext cx="3955376" cy="2934394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" name="Рисунок 3" descr="Рисунок 3"/>
          <p:cNvPicPr>
            <a:picLocks noChangeAspect="1"/>
          </p:cNvPicPr>
          <p:nvPr/>
        </p:nvPicPr>
        <p:blipFill>
          <a:blip r:embed="rId4">
            <a:extLst/>
          </a:blip>
          <a:srcRect l="3215" t="0" r="1152" b="7677"/>
          <a:stretch>
            <a:fillRect/>
          </a:stretch>
        </p:blipFill>
        <p:spPr>
          <a:xfrm>
            <a:off x="457197" y="1512913"/>
            <a:ext cx="6571083" cy="42311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3" name="Рисунок 4" descr="Рисунок 4"/>
          <p:cNvPicPr>
            <a:picLocks noChangeAspect="1"/>
          </p:cNvPicPr>
          <p:nvPr/>
        </p:nvPicPr>
        <p:blipFill>
          <a:blip r:embed="rId5">
            <a:extLst/>
          </a:blip>
          <a:srcRect l="0" t="16129" r="0" b="17647"/>
          <a:stretch>
            <a:fillRect/>
          </a:stretch>
        </p:blipFill>
        <p:spPr>
          <a:xfrm>
            <a:off x="6028857" y="399006"/>
            <a:ext cx="2913238" cy="2901145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TextBox 5"/>
          <p:cNvSpPr txBox="1"/>
          <p:nvPr/>
        </p:nvSpPr>
        <p:spPr>
          <a:xfrm>
            <a:off x="1421477" y="789709"/>
            <a:ext cx="4104641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000">
                <a:solidFill>
                  <a:srgbClr val="FFFFFF"/>
                </a:solidFill>
                <a:latin typeface="Exo 2.0 Extra Bold"/>
                <a:ea typeface="Exo 2.0 Extra Bold"/>
                <a:cs typeface="Exo 2.0 Extra Bold"/>
                <a:sym typeface="Exo 2.0 Extra Bold"/>
              </a:defRPr>
            </a:lvl1pPr>
          </a:lstStyle>
          <a:p>
            <a:pPr/>
            <a:r>
              <a:t>Дом в котором жил С.П. Королёв</a:t>
            </a:r>
          </a:p>
        </p:txBody>
      </p:sp>
      <p:sp>
        <p:nvSpPr>
          <p:cNvPr id="145" name="TextBox 6"/>
          <p:cNvSpPr txBox="1"/>
          <p:nvPr/>
        </p:nvSpPr>
        <p:spPr>
          <a:xfrm>
            <a:off x="9394438" y="2841001"/>
            <a:ext cx="3222239" cy="739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400">
                <a:latin typeface="Akrobat Light"/>
                <a:ea typeface="Akrobat Light"/>
                <a:cs typeface="Akrobat Light"/>
                <a:sym typeface="Akrobat Light"/>
              </a:defRPr>
            </a:pPr>
            <a:r>
              <a:t>Дом для сотрудников, построенный </a:t>
            </a:r>
          </a:p>
          <a:p>
            <a:pPr>
              <a:defRPr sz="1400">
                <a:latin typeface="Akrobat Light"/>
                <a:ea typeface="Akrobat Light"/>
                <a:cs typeface="Akrobat Light"/>
                <a:sym typeface="Akrobat Light"/>
              </a:defRPr>
            </a:pPr>
            <a:r>
              <a:t>на средства С.П. Королёва</a:t>
            </a:r>
          </a:p>
          <a:p>
            <a:pPr>
              <a:defRPr sz="1400">
                <a:latin typeface="Akrobat Light"/>
                <a:ea typeface="Akrobat Light"/>
                <a:cs typeface="Akrobat Light"/>
                <a:sym typeface="Akrobat Light"/>
              </a:defRPr>
            </a:pPr>
            <a:r>
              <a:t>Дом № 25 по улице Карла Маркса</a:t>
            </a:r>
          </a:p>
        </p:txBody>
      </p:sp>
      <p:sp>
        <p:nvSpPr>
          <p:cNvPr id="146" name="TextBox 7"/>
          <p:cNvSpPr txBox="1"/>
          <p:nvPr/>
        </p:nvSpPr>
        <p:spPr>
          <a:xfrm>
            <a:off x="2759181" y="5913297"/>
            <a:ext cx="2084597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>
                <a:latin typeface="Akrobat Light"/>
                <a:ea typeface="Akrobat Light"/>
                <a:cs typeface="Akrobat Light"/>
                <a:sym typeface="Akrobat Light"/>
              </a:defRPr>
            </a:lvl1pPr>
          </a:lstStyle>
          <a:p>
            <a:pPr/>
            <a:r>
              <a:t>Ул. Карла Либкнехта, 4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Рисунок 1" descr="Рисунок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9" name="Рисунок 2" descr="Рисунок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92889" y="-74111"/>
            <a:ext cx="7114783" cy="711478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