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69"/>
    <p:restoredTop sz="95645"/>
  </p:normalViewPr>
  <p:slideViewPr>
    <p:cSldViewPr snapToGrid="0" snapToObjects="1">
      <p:cViewPr varScale="1">
        <p:scale>
          <a:sx n="126" d="100"/>
          <a:sy n="126" d="100"/>
        </p:scale>
        <p:origin x="22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A9436-B4B3-9143-A2DB-602DB7C135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463D4C3-2CFA-B84C-A5AC-5EAA62B037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5C3C0A-11BE-D645-97C4-B7A7081C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DBD15B-D956-3340-8152-53CDB4A8A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62CF35-2B12-4144-B1A4-9EB03F2FA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09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03385-2AA2-314F-B229-B084EC09B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595BD9-747F-2847-8F5A-177F0DDDA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9E6ED0-8092-394D-A6BD-4D2E83473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DD002E-7C23-8C47-9FE2-39CB47E4A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6D205C-4788-6F46-8A72-8F5E7111C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87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8FDA8B3-B07C-AD4D-8442-50FD1A9209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270CFC-2F03-B040-BCD7-3C7D0F3D62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E8A2AB-81C9-1249-AB98-BBABA9DB3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07DF78-D2CF-CB49-9A03-1F56A1BDF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86B20E-A534-B441-858D-56922E471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65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A49EAF-6EA6-1A41-AB89-BB3FA23F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63026A-7926-EE4E-B416-F7A8DF66B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71172B-0E02-004F-BEEA-E80EDA82B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72411C-83A1-8742-AC64-D57B95E6F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F6574C-0CA2-B141-B790-B211CF39D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74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4E9E9-FBC5-8847-83EF-D90D6D0AE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8ED4CA-000F-1B4C-BC28-C3A6BF55FA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75FA3B-32B3-8340-A1E4-ADA919F5A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726A41-7907-1A4E-8AC6-04D3481A6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81BA85-F778-DF4F-85FC-B73276D16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346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55742-C024-D64A-99F8-B3695A35E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D237BA-D13A-9D48-9E8B-8BFD99409D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D7CCD0-2858-8C47-A202-56BB427B51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8328828-7CF7-9743-93C2-D910853CC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43BCAF-7A5E-F442-A93C-3414078D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EC1CF9-C761-1246-B98D-3FE275659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664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134E00-0C5D-2340-BE7C-82FBEA7D9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ABCC1F-60CD-A347-A175-D7707DAD1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755E87-34B8-BB4C-964F-564ADCF49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60FA541-6C4A-6E42-A38A-BC10CE348E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BFB63C-931A-EE4E-ACCF-64037C350B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55A721-B051-714B-A07D-949C6ACC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6943610-84DA-3749-ABB5-66316B40D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F2C2997-A535-D44E-B5E7-09B1D4528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59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CBAC6B-2A77-E94C-B766-0200657DC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0B45E1-258F-7D4A-B49B-D4656D44D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87C4E5-FDF2-994B-A2AB-815D326B5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2174703-6646-B146-B891-CCB14C8BA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21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AF1F7E-DBC8-E341-93EE-CEE604AA7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CAAC976-99D8-384F-8E34-BE99C074B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28B385-C7F8-0046-A1C7-E7B999743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873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0175D9-3FEA-4247-9611-2FF586D6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EB2580-CCF4-D845-8597-B0D18B2C0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583FF3-DAB1-1A47-AA75-0FB031317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4B8A80-F5D8-6C48-938B-D58611ABB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0EA81A-50C3-2047-96C5-20C02DDC1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11B69E-5F3C-5D4F-A658-ABEFDE1D1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65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2F863F-CA5C-104E-8B96-B0D7B8755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14DD4A2-CBD4-084A-9030-E1771D420A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F934B0-AE2C-3841-8FCE-5E394B449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E79195-1E0E-2048-91D8-E02C3978C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BE2F45-454E-CA4E-BC95-AEE50B025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D5319F-8B31-CC46-AD09-13B13F4C1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68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FA20A-82D8-E745-9429-753373684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704770-2CE3-A348-B21B-CC1AE1BC1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E3D447-F712-5F4E-A805-C37F72D5B0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B6555-BEFD-F74B-B69E-20D48A07BA1D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EB52E8-4038-1E42-95CB-6399A6F397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D2A630-5720-9A4B-A2A5-66AD5E2401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D21B2-543A-BA47-9E24-A82A577D7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7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2CC34-47D4-7345-80D1-BD05EA90D4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0070C0"/>
                </a:solidFill>
                <a:latin typeface="Times" pitchFamily="2" charset="0"/>
              </a:rPr>
              <a:t>Пётр Великий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5E466A-C615-2D47-9668-E1083045D3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0491" y="3635227"/>
            <a:ext cx="9711018" cy="1655762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" pitchFamily="2" charset="0"/>
              </a:rPr>
              <a:t>9 июня - день рождения Первого Российского Императора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7947E3-6F3C-204E-9E20-BE51C9F07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7283" y="4694401"/>
            <a:ext cx="976447" cy="11931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6D1929-FB42-134E-9EAD-F920CC27E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314" y="5887577"/>
            <a:ext cx="3063686" cy="76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3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3B6EE2-B2C4-CD49-95DF-C5315352A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" pitchFamily="2" charset="0"/>
              </a:rPr>
              <a:t>О дате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50D914-08F2-594F-BF35-FB56EA283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8300"/>
            <a:ext cx="5346959" cy="44862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9 июня — день рождения Петра Великого.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В 2022 году исполняется 350 лет со дня его рождения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Пётр </a:t>
            </a:r>
            <a:r>
              <a:rPr lang="en-US" dirty="0">
                <a:latin typeface="Times" pitchFamily="2" charset="0"/>
              </a:rPr>
              <a:t>I </a:t>
            </a:r>
            <a:r>
              <a:rPr lang="ru-RU" dirty="0">
                <a:latin typeface="Times" pitchFamily="2" charset="0"/>
              </a:rPr>
              <a:t>родился 9 июня 1672 года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8C08D0-59FF-FA4D-ADB4-6B7BE29BE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058" y="1690688"/>
            <a:ext cx="5168641" cy="332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D2F4D-0E46-4C41-8072-2AE3F556A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166"/>
            <a:ext cx="10515600" cy="1325563"/>
          </a:xfrm>
        </p:spPr>
        <p:txBody>
          <a:bodyPr/>
          <a:lstStyle/>
          <a:p>
            <a:r>
              <a:rPr lang="ru-RU" dirty="0">
                <a:latin typeface="Times" pitchFamily="2" charset="0"/>
              </a:rPr>
              <a:t>Личность Петра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EF762C-FA77-C845-8709-8CAA62F95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2107"/>
            <a:ext cx="5629835" cy="488485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70C0"/>
                </a:solidFill>
                <a:latin typeface="Times" pitchFamily="2" charset="0"/>
              </a:rPr>
              <a:t>Его яркая индивидуальность проявлялась во всём.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" pitchFamily="2" charset="0"/>
              </a:rPr>
              <a:t>Высокий и красивый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70C0"/>
                </a:solidFill>
                <a:latin typeface="Times" pitchFamily="2" charset="0"/>
              </a:rPr>
              <a:t>Подвижный, непоседливый, любознательный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" pitchFamily="2" charset="0"/>
              </a:rPr>
              <a:t>Ненавидел придворный церемониал, одевался просто и скромно</a:t>
            </a:r>
            <a:r>
              <a:rPr lang="ru-RU" sz="2400" dirty="0">
                <a:effectLst/>
                <a:latin typeface="Times" pitchFamily="2" charset="0"/>
              </a:rPr>
              <a:t> </a:t>
            </a:r>
            <a:endParaRPr lang="ru-RU" sz="2400" dirty="0">
              <a:latin typeface="Times" pitchFamily="2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70C0"/>
                </a:solidFill>
                <a:latin typeface="Times" pitchFamily="2" charset="0"/>
              </a:rPr>
              <a:t>Творческий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" pitchFamily="2" charset="0"/>
              </a:rPr>
              <a:t>Трудолюбивый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CDF603-CE4B-2B44-A253-3B3793ED5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6447" y="1347086"/>
            <a:ext cx="3622407" cy="482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28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F555F-5071-BB40-8590-22F20F989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" pitchFamily="2" charset="0"/>
              </a:rPr>
              <a:t>Семья и детство Петра </a:t>
            </a:r>
            <a:r>
              <a:rPr lang="en-US" dirty="0">
                <a:latin typeface="Times" pitchFamily="2" charset="0"/>
              </a:rPr>
              <a:t>I</a:t>
            </a:r>
            <a:endParaRPr lang="ru-RU" dirty="0">
              <a:latin typeface="Times" pitchFamily="2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C4E99D-0038-EA44-903D-10409A0DC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546412"/>
            <a:ext cx="6275294" cy="463055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70C0"/>
                </a:solidFill>
                <a:latin typeface="Times" pitchFamily="2" charset="0"/>
              </a:rPr>
              <a:t>Отец</a:t>
            </a:r>
            <a:r>
              <a:rPr lang="ru-RU" sz="2400" dirty="0">
                <a:latin typeface="Times" pitchFamily="2" charset="0"/>
              </a:rPr>
              <a:t> – царь Алексей Михайлович – имел многочисленное потомство: Пётр был 14-м ребёнком, но первым от второй жены, царицы Натальи Нарышкиной - </a:t>
            </a:r>
            <a:r>
              <a:rPr lang="ru-RU" sz="2400" b="1" dirty="0">
                <a:solidFill>
                  <a:srgbClr val="0070C0"/>
                </a:solidFill>
                <a:latin typeface="Times" pitchFamily="2" charset="0"/>
              </a:rPr>
              <a:t>мать. 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70C0"/>
                </a:solidFill>
                <a:latin typeface="Times" pitchFamily="2" charset="0"/>
              </a:rPr>
              <a:t>Детство </a:t>
            </a:r>
            <a:r>
              <a:rPr lang="ru-RU" sz="2400" dirty="0">
                <a:latin typeface="Times" pitchFamily="2" charset="0"/>
              </a:rPr>
              <a:t>Петра Алексеевича ничем не отличалось от этого периода жизни всех царских детей. 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70C0"/>
                </a:solidFill>
                <a:latin typeface="Times" pitchFamily="2" charset="0"/>
              </a:rPr>
              <a:t>В 10 лет </a:t>
            </a:r>
            <a:r>
              <a:rPr lang="ru-RU" sz="2400" b="1" dirty="0">
                <a:latin typeface="Times" pitchFamily="2" charset="0"/>
              </a:rPr>
              <a:t>Пётр был выбран наследником престола</a:t>
            </a:r>
            <a:endParaRPr lang="ru-RU" sz="2400" b="1" dirty="0">
              <a:solidFill>
                <a:srgbClr val="0070C0"/>
              </a:solidFill>
              <a:latin typeface="Times" pitchFamily="2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628879-E3DE-8D4E-AEA0-28F28D00F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82" y="646346"/>
            <a:ext cx="3916328" cy="25959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69C39A-1DA1-B34D-8DEB-F06861160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482" y="3583426"/>
            <a:ext cx="3916328" cy="270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E2F4E2-6EE3-F543-9607-9C2FFD583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153" y="204227"/>
            <a:ext cx="8494059" cy="1113585"/>
          </a:xfrm>
        </p:spPr>
        <p:txBody>
          <a:bodyPr/>
          <a:lstStyle/>
          <a:p>
            <a:r>
              <a:rPr lang="ru-RU" dirty="0">
                <a:latin typeface="Times" pitchFamily="2" charset="0"/>
              </a:rPr>
              <a:t>Достижения Петра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A7E7F7-AC19-0F42-ADE0-F71655432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1317812"/>
            <a:ext cx="5952565" cy="50292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ru-RU" sz="2600" b="1" dirty="0">
                <a:solidFill>
                  <a:srgbClr val="0070C0"/>
                </a:solidFill>
                <a:latin typeface="Times" pitchFamily="2" charset="0"/>
              </a:rPr>
              <a:t>Изменил систему государственного управления. </a:t>
            </a:r>
            <a:r>
              <a:rPr lang="ru-RU" sz="2600" dirty="0">
                <a:latin typeface="Times" pitchFamily="2" charset="0"/>
              </a:rPr>
              <a:t>Вместо Боярской думы и приказов были созданы Сенат и Коллегии</a:t>
            </a:r>
          </a:p>
          <a:p>
            <a:pPr>
              <a:lnSpc>
                <a:spcPct val="150000"/>
              </a:lnSpc>
            </a:pPr>
            <a:r>
              <a:rPr lang="ru-RU" sz="2600" b="1" dirty="0">
                <a:solidFill>
                  <a:srgbClr val="0070C0"/>
                </a:solidFill>
                <a:latin typeface="Times" pitchFamily="2" charset="0"/>
              </a:rPr>
              <a:t>Реформа армии</a:t>
            </a:r>
            <a:r>
              <a:rPr lang="ru-RU" sz="2600" dirty="0">
                <a:latin typeface="Times" pitchFamily="2" charset="0"/>
              </a:rPr>
              <a:t>. Армия стала регулярной.</a:t>
            </a:r>
          </a:p>
          <a:p>
            <a:pPr>
              <a:lnSpc>
                <a:spcPct val="150000"/>
              </a:lnSpc>
            </a:pPr>
            <a:r>
              <a:rPr lang="ru-RU" sz="2600" b="1" dirty="0">
                <a:solidFill>
                  <a:srgbClr val="0070C0"/>
                </a:solidFill>
                <a:latin typeface="Times" pitchFamily="2" charset="0"/>
              </a:rPr>
              <a:t>«Табель о рангах». </a:t>
            </a:r>
            <a:r>
              <a:rPr lang="ru-RU" sz="2600" dirty="0">
                <a:latin typeface="Times" pitchFamily="2" charset="0"/>
              </a:rPr>
              <a:t>Этот документ был принят в 1722 году, являлся главным способом дослужиться до дворянского чина</a:t>
            </a:r>
          </a:p>
          <a:p>
            <a:pPr>
              <a:lnSpc>
                <a:spcPct val="150000"/>
              </a:lnSpc>
            </a:pPr>
            <a:r>
              <a:rPr lang="ru-RU" sz="2600" b="1" dirty="0">
                <a:solidFill>
                  <a:srgbClr val="0070C0"/>
                </a:solidFill>
                <a:latin typeface="Times" pitchFamily="2" charset="0"/>
              </a:rPr>
              <a:t>Новые налоги. </a:t>
            </a:r>
            <a:r>
              <a:rPr lang="ru-RU" sz="2600" dirty="0">
                <a:latin typeface="Times" pitchFamily="2" charset="0"/>
              </a:rPr>
              <a:t>Ввел подушную подать.</a:t>
            </a:r>
          </a:p>
          <a:p>
            <a:pPr>
              <a:lnSpc>
                <a:spcPct val="150000"/>
              </a:lnSpc>
            </a:pPr>
            <a:r>
              <a:rPr lang="ru-RU" sz="2600" b="1" dirty="0">
                <a:solidFill>
                  <a:srgbClr val="0070C0"/>
                </a:solidFill>
                <a:latin typeface="Times" pitchFamily="2" charset="0"/>
              </a:rPr>
              <a:t>Реформы в образовании. </a:t>
            </a:r>
            <a:r>
              <a:rPr lang="ru-RU" sz="2600" dirty="0">
                <a:latin typeface="Times" pitchFamily="2" charset="0"/>
              </a:rPr>
              <a:t>Открывались инженерные, математические, горные, медицинские и навигационные школы, бесплатные школы для всего населения, гимназии, Академия наук.</a:t>
            </a:r>
            <a:r>
              <a:rPr lang="ru-RU" dirty="0">
                <a:latin typeface="Times" pitchFamily="2" charset="0"/>
              </a:rPr>
              <a:t>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40E427-38B2-1344-A1D7-E6B3F39CE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0" y="3579710"/>
            <a:ext cx="3727824" cy="24901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9467D0-FC73-4A4F-B3C0-CEC29AE3EA79}"/>
              </a:ext>
            </a:extLst>
          </p:cNvPr>
          <p:cNvSpPr txBox="1"/>
          <p:nvPr/>
        </p:nvSpPr>
        <p:spPr>
          <a:xfrm>
            <a:off x="8204574" y="6069897"/>
            <a:ext cx="2931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" pitchFamily="2" charset="0"/>
              </a:rPr>
              <a:t>Первые </a:t>
            </a:r>
            <a:r>
              <a:rPr lang="ru-RU" dirty="0" err="1">
                <a:latin typeface="Times" pitchFamily="2" charset="0"/>
              </a:rPr>
              <a:t>циферные</a:t>
            </a:r>
            <a:r>
              <a:rPr lang="ru-RU" dirty="0">
                <a:latin typeface="Times" pitchFamily="2" charset="0"/>
              </a:rPr>
              <a:t> школы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DCC632-F9D0-6244-8BA1-6913E12FB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882" y="343841"/>
            <a:ext cx="3761442" cy="27484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C16110-4CD1-1A4B-9513-4976085DF525}"/>
              </a:ext>
            </a:extLst>
          </p:cNvPr>
          <p:cNvSpPr txBox="1"/>
          <p:nvPr/>
        </p:nvSpPr>
        <p:spPr>
          <a:xfrm>
            <a:off x="8725647" y="3151331"/>
            <a:ext cx="215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" pitchFamily="2" charset="0"/>
              </a:rPr>
              <a:t>Сенат при Петре </a:t>
            </a:r>
            <a:r>
              <a:rPr lang="en-US" dirty="0">
                <a:latin typeface="Times" pitchFamily="2" charset="0"/>
              </a:rPr>
              <a:t>I</a:t>
            </a:r>
            <a:endParaRPr lang="ru-RU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895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67EE00-9866-9E44-87D7-A14BE3298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631"/>
            <a:ext cx="10515600" cy="1325563"/>
          </a:xfrm>
        </p:spPr>
        <p:txBody>
          <a:bodyPr/>
          <a:lstStyle/>
          <a:p>
            <a:r>
              <a:rPr lang="ru-RU" dirty="0">
                <a:latin typeface="Times" pitchFamily="2" charset="0"/>
              </a:rPr>
              <a:t>Достижения Петра Великого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D8C321-A83A-9642-8309-5D3F28189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3830"/>
            <a:ext cx="5257800" cy="524799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sz="2100" b="1" dirty="0">
                <a:solidFill>
                  <a:srgbClr val="0070C0"/>
                </a:solidFill>
                <a:latin typeface="Times" pitchFamily="2" charset="0"/>
              </a:rPr>
              <a:t>Упразднил патриаршество</a:t>
            </a:r>
            <a:r>
              <a:rPr lang="ru-RU" sz="2100" dirty="0">
                <a:latin typeface="Times" pitchFamily="2" charset="0"/>
              </a:rPr>
              <a:t>. Заменил его Синодом - </a:t>
            </a:r>
            <a:r>
              <a:rPr lang="ru-RU" sz="2100" i="1" dirty="0">
                <a:latin typeface="Times" pitchFamily="2" charset="0"/>
              </a:rPr>
              <a:t>государственным органом церковного управления</a:t>
            </a:r>
            <a:r>
              <a:rPr lang="ru-RU" sz="2100" dirty="0">
                <a:latin typeface="Times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100" b="1" dirty="0">
                <a:solidFill>
                  <a:srgbClr val="0070C0"/>
                </a:solidFill>
                <a:latin typeface="Times" pitchFamily="2" charset="0"/>
              </a:rPr>
              <a:t>Новая письменность</a:t>
            </a:r>
          </a:p>
          <a:p>
            <a:pPr>
              <a:lnSpc>
                <a:spcPct val="150000"/>
              </a:lnSpc>
            </a:pPr>
            <a:r>
              <a:rPr lang="ru-RU" sz="2100" b="1" dirty="0">
                <a:solidFill>
                  <a:srgbClr val="0070C0"/>
                </a:solidFill>
                <a:latin typeface="Times" pitchFamily="2" charset="0"/>
              </a:rPr>
              <a:t>Рубил бороды</a:t>
            </a:r>
            <a:r>
              <a:rPr lang="ru-RU" sz="2100" dirty="0">
                <a:latin typeface="Times" pitchFamily="2" charset="0"/>
              </a:rPr>
              <a:t> и переодевал всех в европейские платья</a:t>
            </a:r>
          </a:p>
          <a:p>
            <a:pPr>
              <a:lnSpc>
                <a:spcPct val="150000"/>
              </a:lnSpc>
            </a:pPr>
            <a:r>
              <a:rPr lang="ru-RU" sz="2100" dirty="0">
                <a:latin typeface="Times" pitchFamily="2" charset="0"/>
              </a:rPr>
              <a:t>В 1711 году в России стала издаваться первая печатная газета - </a:t>
            </a:r>
            <a:r>
              <a:rPr lang="ru-RU" sz="2100" b="1" dirty="0">
                <a:solidFill>
                  <a:srgbClr val="0070C0"/>
                </a:solidFill>
                <a:latin typeface="Times" pitchFamily="2" charset="0"/>
              </a:rPr>
              <a:t>"Ведомости".</a:t>
            </a:r>
          </a:p>
          <a:p>
            <a:pPr>
              <a:lnSpc>
                <a:spcPct val="150000"/>
              </a:lnSpc>
            </a:pPr>
            <a:r>
              <a:rPr lang="ru-RU" sz="2100" dirty="0">
                <a:latin typeface="Times" pitchFamily="2" charset="0"/>
              </a:rPr>
              <a:t>Петр </a:t>
            </a:r>
            <a:r>
              <a:rPr lang="en-US" sz="2100" dirty="0">
                <a:latin typeface="Times" pitchFamily="2" charset="0"/>
              </a:rPr>
              <a:t>I </a:t>
            </a:r>
            <a:r>
              <a:rPr lang="ru-RU" sz="2100" dirty="0">
                <a:latin typeface="Times" pitchFamily="2" charset="0"/>
              </a:rPr>
              <a:t>подарил стране новую столицу - </a:t>
            </a:r>
            <a:r>
              <a:rPr lang="ru-RU" sz="2100" b="1" dirty="0">
                <a:solidFill>
                  <a:srgbClr val="0070C0"/>
                </a:solidFill>
                <a:latin typeface="Times" pitchFamily="2" charset="0"/>
              </a:rPr>
              <a:t>Санкт-Петербург</a:t>
            </a:r>
            <a:r>
              <a:rPr lang="ru-RU" sz="2100" dirty="0">
                <a:latin typeface="Times" pitchFamily="2" charset="0"/>
              </a:rPr>
              <a:t>, а себе - новый титул Императора Всероссийского. </a:t>
            </a:r>
          </a:p>
          <a:p>
            <a:pPr>
              <a:lnSpc>
                <a:spcPct val="150000"/>
              </a:lnSpc>
            </a:pPr>
            <a:r>
              <a:rPr lang="ru-RU" sz="2100" dirty="0">
                <a:latin typeface="Times" pitchFamily="2" charset="0"/>
              </a:rPr>
              <a:t>С 1721 года Россия стала именоваться Империей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BCCBC5-2ADC-2F47-818D-1CF9AEC47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917" y="1995900"/>
            <a:ext cx="5553635" cy="293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34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E9585-1639-DE42-B815-542C45FB6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753" y="244102"/>
            <a:ext cx="10515600" cy="1325563"/>
          </a:xfrm>
        </p:spPr>
        <p:txBody>
          <a:bodyPr/>
          <a:lstStyle/>
          <a:p>
            <a:r>
              <a:rPr lang="ru-RU" dirty="0">
                <a:latin typeface="Times" pitchFamily="2" charset="0"/>
              </a:rPr>
              <a:t>Интересные факты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FF7680-2D64-1044-824B-142AD28BC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905" y="1465728"/>
            <a:ext cx="11093823" cy="510988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При своём высоком росте более 2-х м, царь носил обувь 39 размера.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Чтобы солдаты </a:t>
            </a:r>
            <a:r>
              <a:rPr lang="ru-RU" b="1" dirty="0">
                <a:solidFill>
                  <a:srgbClr val="0070C0"/>
                </a:solidFill>
                <a:latin typeface="Times" pitchFamily="2" charset="0"/>
              </a:rPr>
              <a:t>различали лево-право</a:t>
            </a:r>
            <a:r>
              <a:rPr lang="ru-RU" dirty="0">
                <a:latin typeface="Times" pitchFamily="2" charset="0"/>
              </a:rPr>
              <a:t>, к одной ноге привязывали сено, к другой — солому. Команда звучала «Се-но, со-</a:t>
            </a:r>
            <a:r>
              <a:rPr lang="ru-RU" dirty="0" err="1">
                <a:latin typeface="Times" pitchFamily="2" charset="0"/>
              </a:rPr>
              <a:t>ло</a:t>
            </a:r>
            <a:r>
              <a:rPr lang="ru-RU" dirty="0">
                <a:latin typeface="Times" pitchFamily="2" charset="0"/>
              </a:rPr>
              <a:t>-</a:t>
            </a:r>
            <a:r>
              <a:rPr lang="ru-RU" dirty="0" err="1">
                <a:latin typeface="Times" pitchFamily="2" charset="0"/>
              </a:rPr>
              <a:t>ма</a:t>
            </a:r>
            <a:r>
              <a:rPr lang="ru-RU" dirty="0">
                <a:latin typeface="Times" pitchFamily="2" charset="0"/>
              </a:rPr>
              <a:t>». Это была находка Петра 1.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Чтобы отучать солдат вытирать нос рукавом, Пётр приказал к рукавам мундиров </a:t>
            </a:r>
            <a:r>
              <a:rPr lang="ru-RU" b="1" dirty="0">
                <a:solidFill>
                  <a:srgbClr val="0070C0"/>
                </a:solidFill>
                <a:latin typeface="Times" pitchFamily="2" charset="0"/>
              </a:rPr>
              <a:t>пришивать пуговицы.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Пьяницам, по приказу царя, на шею вешали </a:t>
            </a:r>
            <a:r>
              <a:rPr lang="ru-RU" b="1" dirty="0">
                <a:solidFill>
                  <a:srgbClr val="0070C0"/>
                </a:solidFill>
                <a:latin typeface="Times" pitchFamily="2" charset="0"/>
              </a:rPr>
              <a:t>медали из чугуна</a:t>
            </a:r>
            <a:r>
              <a:rPr lang="ru-RU" dirty="0">
                <a:latin typeface="Times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" pitchFamily="2" charset="0"/>
              </a:rPr>
              <a:t>Пётр первый </a:t>
            </a:r>
            <a:r>
              <a:rPr lang="ru-RU" b="1" dirty="0">
                <a:solidFill>
                  <a:srgbClr val="0070C0"/>
                </a:solidFill>
                <a:latin typeface="Times" pitchFamily="2" charset="0"/>
              </a:rPr>
              <a:t>увлекался медициной</a:t>
            </a:r>
            <a:r>
              <a:rPr lang="ru-RU" dirty="0">
                <a:latin typeface="Times" pitchFamily="2" charset="0"/>
              </a:rPr>
              <a:t>, особенно стоматологией. Он часто практиковался на своих подчинённых</a:t>
            </a:r>
          </a:p>
        </p:txBody>
      </p:sp>
    </p:spTree>
    <p:extLst>
      <p:ext uri="{BB962C8B-B14F-4D97-AF65-F5344CB8AC3E}">
        <p14:creationId xmlns:p14="http://schemas.microsoft.com/office/powerpoint/2010/main" val="1396888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AB0DF-2F42-FF41-9E8D-F8DEC68E1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561914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" pitchFamily="2" charset="0"/>
              </a:rPr>
              <a:t>СПАСИБО 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1103F4-9707-B740-B199-870DE1FDB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954" y="3096931"/>
            <a:ext cx="6125292" cy="257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64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239</Words>
  <Application>Microsoft Macintosh PowerPoint</Application>
  <PresentationFormat>Широкоэкранный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</vt:lpstr>
      <vt:lpstr>Тема Office</vt:lpstr>
      <vt:lpstr>Пётр Великий</vt:lpstr>
      <vt:lpstr>О дате</vt:lpstr>
      <vt:lpstr>Личность Петра</vt:lpstr>
      <vt:lpstr>Семья и детство Петра I</vt:lpstr>
      <vt:lpstr>Достижения Петра</vt:lpstr>
      <vt:lpstr>Достижения Петра Великого</vt:lpstr>
      <vt:lpstr>Интересные факты</vt:lpstr>
      <vt:lpstr>СПАСИБО ЗА ВНИМАНИЕ!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Пётр Великий</dc:title>
  <dc:creator>Пользователь Microsoft Office</dc:creator>
  <cp:lastModifiedBy>Пользователь Microsoft Office</cp:lastModifiedBy>
  <cp:revision>8</cp:revision>
  <dcterms:created xsi:type="dcterms:W3CDTF">2022-05-30T20:43:24Z</dcterms:created>
  <dcterms:modified xsi:type="dcterms:W3CDTF">2022-05-31T08:12:11Z</dcterms:modified>
</cp:coreProperties>
</file>